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The Reading Road Maps</a:t>
            </a:r>
            <a:endParaRPr lang="en-GB" dirty="0"/>
          </a:p>
        </p:txBody>
      </p:sp>
      <p:sp>
        <p:nvSpPr>
          <p:cNvPr id="3" name="Subtitle 2"/>
          <p:cNvSpPr>
            <a:spLocks noGrp="1"/>
          </p:cNvSpPr>
          <p:nvPr>
            <p:ph type="subTitle" idx="1"/>
          </p:nvPr>
        </p:nvSpPr>
        <p:spPr/>
        <p:txBody>
          <a:bodyPr/>
          <a:lstStyle/>
          <a:p>
            <a:r>
              <a:rPr lang="en-GB" dirty="0" smtClean="0"/>
              <a:t>Webinar Presentation</a:t>
            </a:r>
          </a:p>
          <a:p>
            <a:r>
              <a:rPr lang="en-GB" dirty="0" smtClean="0"/>
              <a:t>Tuesday 25</a:t>
            </a:r>
            <a:r>
              <a:rPr lang="en-GB" baseline="30000" dirty="0" smtClean="0"/>
              <a:t>th</a:t>
            </a:r>
            <a:r>
              <a:rPr lang="en-GB" dirty="0" smtClean="0"/>
              <a:t> August 2020</a:t>
            </a:r>
            <a:endParaRPr lang="en-GB" dirty="0"/>
          </a:p>
        </p:txBody>
      </p:sp>
      <p:sp>
        <p:nvSpPr>
          <p:cNvPr id="4" name="TextBox 3"/>
          <p:cNvSpPr txBox="1"/>
          <p:nvPr/>
        </p:nvSpPr>
        <p:spPr>
          <a:xfrm>
            <a:off x="6834909" y="277091"/>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1306947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people saying about the Reading Road maps</a:t>
            </a:r>
            <a:endParaRPr lang="en-GB" dirty="0"/>
          </a:p>
        </p:txBody>
      </p:sp>
      <p:sp>
        <p:nvSpPr>
          <p:cNvPr id="3" name="Rectangle 2"/>
          <p:cNvSpPr/>
          <p:nvPr/>
        </p:nvSpPr>
        <p:spPr>
          <a:xfrm>
            <a:off x="858982" y="2327192"/>
            <a:ext cx="8285018" cy="2862322"/>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“The Reading Road Map initiative represents a rich resource for schools committed to developing children’s reading for pleasure. Placed within a rigorously planned </a:t>
            </a:r>
            <a:r>
              <a:rPr lang="en-GB" sz="2400" dirty="0" err="1">
                <a:latin typeface="Calibri" panose="020F0502020204030204" pitchFamily="34" charset="0"/>
                <a:ea typeface="Calibri" panose="020F0502020204030204" pitchFamily="34" charset="0"/>
                <a:cs typeface="Calibri" panose="020F0502020204030204" pitchFamily="34" charset="0"/>
              </a:rPr>
              <a:t>RfP</a:t>
            </a:r>
            <a:r>
              <a:rPr lang="en-GB" sz="2400" dirty="0">
                <a:latin typeface="Calibri" panose="020F0502020204030204" pitchFamily="34" charset="0"/>
                <a:ea typeface="Calibri" panose="020F0502020204030204" pitchFamily="34" charset="0"/>
                <a:cs typeface="Calibri" panose="020F0502020204030204" pitchFamily="34" charset="0"/>
              </a:rPr>
              <a:t> pedagogy, it offers schools significant support, introducing children to quality contemporary children’s writers, widening their repertoires and motivating their engagement in reading”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The Open University – Evaluation Report 2019</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371426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people saying about the Reading Road maps</a:t>
            </a:r>
            <a:endParaRPr lang="en-GB" dirty="0"/>
          </a:p>
        </p:txBody>
      </p:sp>
      <p:sp>
        <p:nvSpPr>
          <p:cNvPr id="4" name="TextBox 3"/>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
        <p:nvSpPr>
          <p:cNvPr id="5" name="Rectangle 4"/>
          <p:cNvSpPr/>
          <p:nvPr/>
        </p:nvSpPr>
        <p:spPr>
          <a:xfrm>
            <a:off x="1173017" y="2219282"/>
            <a:ext cx="7084291" cy="1631216"/>
          </a:xfrm>
          <a:prstGeom prst="rect">
            <a:avLst/>
          </a:prstGeom>
        </p:spPr>
        <p:txBody>
          <a:bodyPr wrap="square">
            <a:spAutoFit/>
          </a:bodyPr>
          <a:lstStyle/>
          <a:p>
            <a:r>
              <a:rPr lang="en-GB" sz="2000" dirty="0"/>
              <a:t>“The pupils with whom I spoke are very proud of the progress they are now making in reading and enjoy the range of books available to them. They explained that the ‘reading road map’ encourages them to read and also challenges them to read a range of books.” – </a:t>
            </a:r>
            <a:r>
              <a:rPr lang="en-GB" sz="2000" dirty="0" smtClean="0"/>
              <a:t>Inspector, St </a:t>
            </a:r>
            <a:r>
              <a:rPr lang="en-GB" sz="2000" dirty="0" err="1"/>
              <a:t>Lukes</a:t>
            </a:r>
            <a:r>
              <a:rPr lang="en-GB" sz="2000" dirty="0"/>
              <a:t> Ofsted Report 2018</a:t>
            </a:r>
          </a:p>
        </p:txBody>
      </p:sp>
      <p:sp>
        <p:nvSpPr>
          <p:cNvPr id="6" name="Rectangle 5"/>
          <p:cNvSpPr/>
          <p:nvPr/>
        </p:nvSpPr>
        <p:spPr>
          <a:xfrm>
            <a:off x="2770909" y="3962528"/>
            <a:ext cx="8682182" cy="1652760"/>
          </a:xfrm>
          <a:prstGeom prst="rect">
            <a:avLst/>
          </a:prstGeom>
        </p:spPr>
        <p:txBody>
          <a:bodyPr wrap="square">
            <a:spAutoFit/>
          </a:bodyPr>
          <a:lstStyle/>
          <a:p>
            <a:pPr>
              <a:spcAft>
                <a:spcPts val="0"/>
              </a:spcAft>
            </a:pPr>
            <a:r>
              <a:rPr lang="en-GB" sz="2000" b="1" i="1" dirty="0">
                <a:solidFill>
                  <a:srgbClr val="000000"/>
                </a:solidFill>
                <a:latin typeface="Calibri" panose="020F0502020204030204" pitchFamily="34" charset="0"/>
                <a:ea typeface="Calibri" panose="020F0502020204030204" pitchFamily="34" charset="0"/>
              </a:rPr>
              <a:t>SATs Information</a:t>
            </a:r>
            <a:endParaRPr lang="en-GB" dirty="0">
              <a:solidFill>
                <a:srgbClr val="000000"/>
              </a:solidFill>
              <a:latin typeface="Tahoma" panose="020B0604030504040204" pitchFamily="34" charset="0"/>
              <a:ea typeface="Calibri" panose="020F0502020204030204" pitchFamily="34" charset="0"/>
            </a:endParaRPr>
          </a:p>
          <a:p>
            <a:pPr>
              <a:spcAft>
                <a:spcPts val="0"/>
              </a:spcAft>
            </a:pPr>
            <a:r>
              <a:rPr lang="en-GB" sz="2000" i="1" dirty="0">
                <a:solidFill>
                  <a:srgbClr val="000000"/>
                </a:solidFill>
                <a:latin typeface="Calibri" panose="020F0502020204030204" pitchFamily="34" charset="0"/>
                <a:ea typeface="Calibri" panose="020F0502020204030204" pitchFamily="34" charset="0"/>
              </a:rPr>
              <a:t>“Our children were delighted that one of the titles listed on last year’s 5/6 map was a text used in the year 6 SATs paper, which meant that the majority of our children had experienced the text – The Accidental president by Tom McLaughlin”</a:t>
            </a:r>
            <a:endParaRPr lang="en-GB" dirty="0">
              <a:solidFill>
                <a:srgbClr val="000000"/>
              </a:solidFill>
              <a:latin typeface="Tahoma" panose="020B0604030504040204" pitchFamily="34" charset="0"/>
              <a:ea typeface="Calibri" panose="020F0502020204030204" pitchFamily="34" charset="0"/>
            </a:endParaRPr>
          </a:p>
          <a:p>
            <a:pPr>
              <a:lnSpc>
                <a:spcPct val="107000"/>
              </a:lnSpc>
              <a:spcAft>
                <a:spcPts val="800"/>
              </a:spcAft>
            </a:pPr>
            <a:r>
              <a:rPr lang="en-GB" b="1" i="1" dirty="0">
                <a:latin typeface="Calibri" panose="020F0502020204030204" pitchFamily="34" charset="0"/>
                <a:ea typeface="Calibri" panose="020F0502020204030204" pitchFamily="34" charset="0"/>
                <a:cs typeface="Calibri" panose="020F0502020204030204" pitchFamily="34" charset="0"/>
              </a:rPr>
              <a:t>Camden School English Leads – September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347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people saying about the Reading Road maps</a:t>
            </a:r>
            <a:endParaRPr lang="en-GB" dirty="0"/>
          </a:p>
        </p:txBody>
      </p:sp>
      <p:sp>
        <p:nvSpPr>
          <p:cNvPr id="4" name="TextBox 3"/>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
        <p:nvSpPr>
          <p:cNvPr id="3" name="Rectangle 2"/>
          <p:cNvSpPr/>
          <p:nvPr/>
        </p:nvSpPr>
        <p:spPr>
          <a:xfrm>
            <a:off x="738909" y="2014350"/>
            <a:ext cx="8820727" cy="2467214"/>
          </a:xfrm>
          <a:prstGeom prst="rect">
            <a:avLst/>
          </a:prstGeom>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Calibri" panose="020F0502020204030204" pitchFamily="34" charset="0"/>
              </a:rPr>
              <a:t>The children have absolutely loved the challenge and we have seen some remarkable results from children who had not been engaged with reading previously. It’s great that we get to keep all these wonderful new books at the end of the reading initiative, as it ensures that we are getting new books into school each year. Once the reading scheme is finished we put some of the books into our classroom book areas and some go into the school library.–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English Lead at Hazelwood School, Enfield 2019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68218" y="4739380"/>
            <a:ext cx="7961746" cy="1260345"/>
          </a:xfrm>
          <a:prstGeom prst="rect">
            <a:avLst/>
          </a:prstGeom>
        </p:spPr>
        <p:txBody>
          <a:bodyPr wrap="square">
            <a:spAutoFit/>
          </a:bodyPr>
          <a:lstStyle/>
          <a:p>
            <a:pPr lvl="0">
              <a:lnSpc>
                <a:spcPct val="107000"/>
              </a:lnSpc>
              <a:spcAft>
                <a:spcPts val="800"/>
              </a:spcAft>
            </a:pPr>
            <a:r>
              <a:rPr lang="en-GB" sz="2400" dirty="0">
                <a:latin typeface="Calibri" panose="020F0502020204030204" pitchFamily="34" charset="0"/>
                <a:ea typeface="Calibri" panose="020F0502020204030204" pitchFamily="34" charset="0"/>
                <a:cs typeface="Calibri" panose="020F0502020204030204" pitchFamily="34" charset="0"/>
              </a:rPr>
              <a:t>The Reading Road map has been such a hit in my school and the children are reading incessantly! (Elena Print – Head Teacher Christ Church Primary)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089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Price List</a:t>
            </a:r>
            <a:endParaRPr lang="en-GB" dirty="0"/>
          </a:p>
        </p:txBody>
      </p:sp>
      <p:sp>
        <p:nvSpPr>
          <p:cNvPr id="3" name="Text Box 2"/>
          <p:cNvSpPr txBox="1">
            <a:spLocks noChangeArrowheads="1"/>
          </p:cNvSpPr>
          <p:nvPr/>
        </p:nvSpPr>
        <p:spPr bwMode="auto">
          <a:xfrm>
            <a:off x="0" y="1873190"/>
            <a:ext cx="5837381" cy="40205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The Adventure Reading Map (Years </a:t>
            </a:r>
            <a:r>
              <a:rPr lang="en-GB" sz="2000" b="1" dirty="0" smtClean="0">
                <a:effectLst/>
                <a:latin typeface="Calibri" panose="020F0502020204030204" pitchFamily="34" charset="0"/>
                <a:ea typeface="Calibri" panose="020F0502020204030204" pitchFamily="34" charset="0"/>
                <a:cs typeface="Calibri" panose="020F0502020204030204" pitchFamily="34" charset="0"/>
              </a:rPr>
              <a:t>1/2</a:t>
            </a:r>
            <a:r>
              <a:rPr lang="en-GB" sz="2000" b="1" dirty="0">
                <a:effectLst/>
                <a:latin typeface="Calibri" panose="020F0502020204030204" pitchFamily="34" charset="0"/>
                <a:ea typeface="Calibri" panose="020F0502020204030204" pitchFamily="34" charset="0"/>
                <a:cs typeface="Calibri" panose="020F0502020204030204" pitchFamily="34" charset="0"/>
              </a:rPr>
              <a:t>)	£435.00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School receives: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 copy of the Adventure Reading Map for each child in year 1 &amp;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30 Picture Book titles (all published this year apart from the Classics genre)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Certificates: Bronze, Silver, Gold, Platinum plus special Award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Stickers (Issued each time a child reads a book)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effectLst/>
                <a:latin typeface="Calibri" panose="020F0502020204030204" pitchFamily="34" charset="0"/>
                <a:ea typeface="Calibri" panose="020F0502020204030204" pitchFamily="34" charset="0"/>
                <a:cs typeface="Calibri" panose="020F0502020204030204" pitchFamily="34" charset="0"/>
              </a:rPr>
              <a:t>An extra set of all 30 titles will be charged at £215.00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 Box 2"/>
          <p:cNvSpPr txBox="1">
            <a:spLocks noChangeArrowheads="1"/>
          </p:cNvSpPr>
          <p:nvPr/>
        </p:nvSpPr>
        <p:spPr bwMode="auto">
          <a:xfrm>
            <a:off x="6098047" y="1873190"/>
            <a:ext cx="5964644" cy="40205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Calibri" panose="020F0502020204030204" pitchFamily="34" charset="0"/>
              </a:rPr>
              <a:t>The UK Reading Road Map (Years 3/4)           £540.00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smtClean="0">
                <a:effectLst/>
                <a:latin typeface="Calibri" panose="020F0502020204030204" pitchFamily="34" charset="0"/>
                <a:ea typeface="Calibri" panose="020F0502020204030204" pitchFamily="34" charset="0"/>
                <a:cs typeface="Calibri" panose="020F0502020204030204" pitchFamily="34" charset="0"/>
              </a:rPr>
              <a:t>School </a:t>
            </a:r>
            <a:r>
              <a:rPr lang="en-GB" dirty="0">
                <a:effectLst/>
                <a:latin typeface="Calibri" panose="020F0502020204030204" pitchFamily="34" charset="0"/>
                <a:ea typeface="Calibri" panose="020F0502020204030204" pitchFamily="34" charset="0"/>
                <a:cs typeface="Calibri" panose="020F0502020204030204" pitchFamily="34" charset="0"/>
              </a:rPr>
              <a:t>receives: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 copy of the UK Reading Map for each child in year 3 &amp; 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40 Book titles (all published this year apart from the Classics genre)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Certificates: Bronze, Silver, Gold, Platinum plus special Award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Stickers (Issued each time a child reads a book)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smtClean="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Calibri" panose="020F0502020204030204" pitchFamily="34" charset="0"/>
              </a:rPr>
              <a:t>An </a:t>
            </a:r>
            <a:r>
              <a:rPr lang="en-GB" dirty="0">
                <a:effectLst/>
                <a:latin typeface="Calibri" panose="020F0502020204030204" pitchFamily="34" charset="0"/>
                <a:ea typeface="Calibri" panose="020F0502020204030204" pitchFamily="34" charset="0"/>
                <a:cs typeface="Calibri" panose="020F0502020204030204" pitchFamily="34" charset="0"/>
              </a:rPr>
              <a:t>extra set of all 40 titles will be charged at £230.00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Rectangle 4"/>
          <p:cNvSpPr/>
          <p:nvPr/>
        </p:nvSpPr>
        <p:spPr>
          <a:xfrm>
            <a:off x="7389091" y="158188"/>
            <a:ext cx="4535054" cy="646331"/>
          </a:xfrm>
          <a:prstGeom prst="rect">
            <a:avLst/>
          </a:prstGeom>
        </p:spPr>
        <p:txBody>
          <a:bodyPr wrap="square">
            <a:spAutoFit/>
          </a:bodyPr>
          <a:lstStyle/>
          <a:p>
            <a:r>
              <a:rPr lang="en-GB" dirty="0"/>
              <a:t>The UK Reading Road Map –</a:t>
            </a:r>
          </a:p>
          <a:p>
            <a:r>
              <a:rPr lang="en-GB" dirty="0"/>
              <a:t>www.ukreadingroadmap.org</a:t>
            </a:r>
          </a:p>
        </p:txBody>
      </p:sp>
    </p:spTree>
    <p:extLst>
      <p:ext uri="{BB962C8B-B14F-4D97-AF65-F5344CB8AC3E}">
        <p14:creationId xmlns:p14="http://schemas.microsoft.com/office/powerpoint/2010/main" val="342580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Price List</a:t>
            </a:r>
            <a:endParaRPr lang="en-GB" dirty="0"/>
          </a:p>
        </p:txBody>
      </p:sp>
      <p:sp>
        <p:nvSpPr>
          <p:cNvPr id="5" name="Text Box 2"/>
          <p:cNvSpPr txBox="1">
            <a:spLocks noChangeArrowheads="1"/>
          </p:cNvSpPr>
          <p:nvPr/>
        </p:nvSpPr>
        <p:spPr bwMode="auto">
          <a:xfrm>
            <a:off x="-2021" y="1853752"/>
            <a:ext cx="5349876" cy="42791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GB" b="1" dirty="0">
                <a:effectLst/>
                <a:latin typeface="Calibri" panose="020F0502020204030204" pitchFamily="34" charset="0"/>
                <a:ea typeface="Calibri" panose="020F0502020204030204" pitchFamily="34" charset="0"/>
                <a:cs typeface="Calibri" panose="020F0502020204030204" pitchFamily="34" charset="0"/>
              </a:rPr>
              <a:t>The Kent Reading Road Map (Years 5/6</a:t>
            </a:r>
            <a:r>
              <a:rPr lang="en-GB" b="1" dirty="0" smtClean="0">
                <a:effectLst/>
                <a:latin typeface="Calibri" panose="020F0502020204030204" pitchFamily="34" charset="0"/>
                <a:ea typeface="Calibri" panose="020F0502020204030204" pitchFamily="34" charset="0"/>
                <a:cs typeface="Calibri" panose="020F0502020204030204" pitchFamily="34" charset="0"/>
              </a:rPr>
              <a:t>)</a:t>
            </a:r>
            <a:r>
              <a:rPr lang="en-GB" b="1" dirty="0">
                <a:effectLst/>
                <a:latin typeface="Calibri" panose="020F0502020204030204" pitchFamily="34" charset="0"/>
                <a:ea typeface="Calibri" panose="020F0502020204030204" pitchFamily="34" charset="0"/>
                <a:cs typeface="Calibri" panose="020F0502020204030204" pitchFamily="34" charset="0"/>
              </a:rPr>
              <a:t>	£640.00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b="1"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School receives: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 copy of the Kent Reading Map for each child in year 5 &amp; 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60 Book titles (all published this year apart from the classics genre)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Certificates: Bronze, Silver, Gold, Platinum plus special Award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Stickers (Issued each time a child reads a book)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An extra set of all 60 titles will be charged at approx. £330.00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 Box 2"/>
          <p:cNvSpPr txBox="1">
            <a:spLocks noChangeArrowheads="1"/>
          </p:cNvSpPr>
          <p:nvPr/>
        </p:nvSpPr>
        <p:spPr bwMode="auto">
          <a:xfrm>
            <a:off x="6785001" y="1853752"/>
            <a:ext cx="5333108" cy="42791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0"/>
              </a:spcAft>
            </a:pPr>
            <a:r>
              <a:rPr lang="en-GB" b="1" dirty="0">
                <a:effectLst/>
                <a:latin typeface="Calibri" panose="020F0502020204030204" pitchFamily="34" charset="0"/>
                <a:ea typeface="Calibri" panose="020F0502020204030204" pitchFamily="34" charset="0"/>
                <a:cs typeface="Calibri" panose="020F0502020204030204" pitchFamily="34" charset="0"/>
              </a:rPr>
              <a:t>The </a:t>
            </a:r>
            <a:r>
              <a:rPr lang="en-GB" b="1" dirty="0" smtClean="0">
                <a:effectLst/>
                <a:latin typeface="Calibri" panose="020F0502020204030204" pitchFamily="34" charset="0"/>
                <a:ea typeface="Calibri" panose="020F0502020204030204" pitchFamily="34" charset="0"/>
                <a:cs typeface="Calibri" panose="020F0502020204030204" pitchFamily="34" charset="0"/>
              </a:rPr>
              <a:t>UK </a:t>
            </a:r>
            <a:r>
              <a:rPr lang="en-GB" b="1" dirty="0">
                <a:effectLst/>
                <a:latin typeface="Calibri" panose="020F0502020204030204" pitchFamily="34" charset="0"/>
                <a:ea typeface="Calibri" panose="020F0502020204030204" pitchFamily="34" charset="0"/>
                <a:cs typeface="Calibri" panose="020F0502020204030204" pitchFamily="34" charset="0"/>
              </a:rPr>
              <a:t>Reading Road Map (Years </a:t>
            </a:r>
            <a:r>
              <a:rPr lang="en-GB" b="1" dirty="0" smtClean="0">
                <a:effectLst/>
                <a:latin typeface="Calibri" panose="020F0502020204030204" pitchFamily="34" charset="0"/>
                <a:ea typeface="Calibri" panose="020F0502020204030204" pitchFamily="34" charset="0"/>
                <a:cs typeface="Calibri" panose="020F0502020204030204" pitchFamily="34" charset="0"/>
              </a:rPr>
              <a:t>7/8)</a:t>
            </a:r>
            <a:r>
              <a:rPr lang="en-GB" b="1" dirty="0">
                <a:effectLst/>
                <a:latin typeface="Calibri" panose="020F0502020204030204" pitchFamily="34" charset="0"/>
                <a:ea typeface="Calibri" panose="020F0502020204030204" pitchFamily="34" charset="0"/>
                <a:cs typeface="Calibri" panose="020F0502020204030204" pitchFamily="34" charset="0"/>
              </a:rPr>
              <a:t>		</a:t>
            </a:r>
            <a:r>
              <a:rPr lang="en-GB" b="1" dirty="0" smtClean="0">
                <a:effectLst/>
                <a:latin typeface="Calibri" panose="020F0502020204030204" pitchFamily="34" charset="0"/>
                <a:ea typeface="Calibri" panose="020F0502020204030204" pitchFamily="34" charset="0"/>
                <a:cs typeface="Calibri" panose="020F0502020204030204" pitchFamily="34" charset="0"/>
              </a:rPr>
              <a:t>£295.00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b="1"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alibri" panose="020F0502020204030204" pitchFamily="34" charset="0"/>
                <a:ea typeface="Calibri" panose="020F0502020204030204" pitchFamily="34" charset="0"/>
                <a:cs typeface="Calibri" panose="020F0502020204030204" pitchFamily="34" charset="0"/>
              </a:rPr>
              <a:t>School receives: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 copy of the Kent Reading Map for each child in year 5 &amp; 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60 Book titles (all published this year apart from the classics genre)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Certificates: Bronze, Silver, Gold, Platinum plus special Award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Stickers (Issued each time a child reads a book)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Calibri" panose="020F0502020204030204" pitchFamily="34" charset="0"/>
              </a:rPr>
              <a:t>An extra set of all 60 titles will be charged at approx. £330.00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p:cNvSpPr/>
          <p:nvPr/>
        </p:nvSpPr>
        <p:spPr>
          <a:xfrm>
            <a:off x="8105345" y="158188"/>
            <a:ext cx="3579627" cy="646331"/>
          </a:xfrm>
          <a:prstGeom prst="rect">
            <a:avLst/>
          </a:prstGeom>
        </p:spPr>
        <p:txBody>
          <a:bodyPr wrap="square">
            <a:spAutoFit/>
          </a:bodyPr>
          <a:lstStyle/>
          <a:p>
            <a:r>
              <a:rPr lang="en-GB" dirty="0"/>
              <a:t>The UK Reading Road Map –</a:t>
            </a:r>
          </a:p>
          <a:p>
            <a:r>
              <a:rPr lang="en-GB" dirty="0"/>
              <a:t>www.ukreadingroadmap.org</a:t>
            </a:r>
          </a:p>
        </p:txBody>
      </p:sp>
    </p:spTree>
    <p:extLst>
      <p:ext uri="{BB962C8B-B14F-4D97-AF65-F5344CB8AC3E}">
        <p14:creationId xmlns:p14="http://schemas.microsoft.com/office/powerpoint/2010/main" val="243170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Rectangle 2"/>
          <p:cNvSpPr/>
          <p:nvPr/>
        </p:nvSpPr>
        <p:spPr>
          <a:xfrm>
            <a:off x="7841381" y="158188"/>
            <a:ext cx="3805187" cy="646331"/>
          </a:xfrm>
          <a:prstGeom prst="rect">
            <a:avLst/>
          </a:prstGeom>
        </p:spPr>
        <p:txBody>
          <a:bodyPr wrap="square">
            <a:spAutoFit/>
          </a:bodyPr>
          <a:lstStyle/>
          <a:p>
            <a:r>
              <a:rPr lang="en-GB" dirty="0"/>
              <a:t>The UK Reading Road Map –</a:t>
            </a:r>
          </a:p>
          <a:p>
            <a:r>
              <a:rPr lang="en-GB" dirty="0"/>
              <a:t>www.ukreadingroadmap.org</a:t>
            </a:r>
          </a:p>
        </p:txBody>
      </p:sp>
    </p:spTree>
    <p:extLst>
      <p:ext uri="{BB962C8B-B14F-4D97-AF65-F5344CB8AC3E}">
        <p14:creationId xmlns:p14="http://schemas.microsoft.com/office/powerpoint/2010/main" val="319552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Promoting reading for Pleasure – </a:t>
            </a:r>
            <a:br>
              <a:rPr lang="en-GB" dirty="0" smtClean="0"/>
            </a:br>
            <a:r>
              <a:rPr lang="en-GB" dirty="0" smtClean="0"/>
              <a:t>Aims</a:t>
            </a:r>
            <a:endParaRPr lang="en-GB" dirty="0"/>
          </a:p>
        </p:txBody>
      </p:sp>
      <p:sp>
        <p:nvSpPr>
          <p:cNvPr id="3" name="TextBox 2"/>
          <p:cNvSpPr txBox="1"/>
          <p:nvPr/>
        </p:nvSpPr>
        <p:spPr>
          <a:xfrm>
            <a:off x="1570182" y="2706255"/>
            <a:ext cx="8395854"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Introducing children to new genres of books</a:t>
            </a:r>
          </a:p>
          <a:p>
            <a:pPr marL="285750" indent="-285750">
              <a:buFont typeface="Arial" panose="020B0604020202020204" pitchFamily="34" charset="0"/>
              <a:buChar char="•"/>
            </a:pPr>
            <a:r>
              <a:rPr lang="en-GB" sz="2400" dirty="0" smtClean="0"/>
              <a:t>Introducing children to new authors for those genres they enjoy</a:t>
            </a:r>
          </a:p>
          <a:p>
            <a:pPr marL="285750" indent="-285750">
              <a:buFont typeface="Arial" panose="020B0604020202020204" pitchFamily="34" charset="0"/>
              <a:buChar char="•"/>
            </a:pPr>
            <a:r>
              <a:rPr lang="en-GB" sz="2400" dirty="0" smtClean="0"/>
              <a:t>Engaging reluctant readers with exciting new books and authors</a:t>
            </a:r>
          </a:p>
          <a:p>
            <a:pPr marL="285750" indent="-285750">
              <a:buFont typeface="Arial" panose="020B0604020202020204" pitchFamily="34" charset="0"/>
              <a:buChar char="•"/>
            </a:pPr>
            <a:r>
              <a:rPr lang="en-GB" sz="2400" dirty="0" smtClean="0"/>
              <a:t>Challenging our able readers</a:t>
            </a:r>
          </a:p>
          <a:p>
            <a:pPr marL="285750" indent="-285750">
              <a:buFont typeface="Arial" panose="020B0604020202020204" pitchFamily="34" charset="0"/>
              <a:buChar char="•"/>
            </a:pPr>
            <a:r>
              <a:rPr lang="en-GB" sz="2400" dirty="0" smtClean="0"/>
              <a:t>Promoting a culture of reading across the school</a:t>
            </a:r>
            <a:endParaRPr lang="en-GB" sz="2400" dirty="0"/>
          </a:p>
        </p:txBody>
      </p:sp>
      <p:sp>
        <p:nvSpPr>
          <p:cNvPr id="4" name="TextBox 3"/>
          <p:cNvSpPr txBox="1"/>
          <p:nvPr/>
        </p:nvSpPr>
        <p:spPr>
          <a:xfrm>
            <a:off x="6853382"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114206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Promoting reading for pleasure – </a:t>
            </a:r>
            <a:br>
              <a:rPr lang="en-GB" dirty="0" smtClean="0"/>
            </a:br>
            <a:r>
              <a:rPr lang="en-GB" dirty="0" smtClean="0"/>
              <a:t>How</a:t>
            </a:r>
            <a:endParaRPr lang="en-GB" dirty="0"/>
          </a:p>
        </p:txBody>
      </p:sp>
      <p:sp>
        <p:nvSpPr>
          <p:cNvPr id="3" name="TextBox 2"/>
          <p:cNvSpPr txBox="1"/>
          <p:nvPr/>
        </p:nvSpPr>
        <p:spPr>
          <a:xfrm>
            <a:off x="1330036" y="2549236"/>
            <a:ext cx="9568873" cy="2123658"/>
          </a:xfrm>
          <a:prstGeom prst="rect">
            <a:avLst/>
          </a:prstGeom>
          <a:noFill/>
        </p:spPr>
        <p:txBody>
          <a:bodyPr wrap="square" rtlCol="0">
            <a:spAutoFit/>
          </a:bodyPr>
          <a:lstStyle/>
          <a:p>
            <a:r>
              <a:rPr lang="en-GB" sz="2800" dirty="0" smtClean="0"/>
              <a:t>By providing schools with the following:</a:t>
            </a:r>
          </a:p>
          <a:p>
            <a:pPr marL="285750" indent="-285750">
              <a:buFont typeface="Arial" panose="020B0604020202020204" pitchFamily="34" charset="0"/>
              <a:buChar char="•"/>
            </a:pPr>
            <a:r>
              <a:rPr lang="en-GB" sz="2800" dirty="0" smtClean="0"/>
              <a:t>a copy of a Reading Road Map for each child in every class</a:t>
            </a:r>
          </a:p>
          <a:p>
            <a:pPr marL="285750" indent="-285750">
              <a:buFont typeface="Arial" panose="020B0604020202020204" pitchFamily="34" charset="0"/>
              <a:buChar char="•"/>
            </a:pPr>
            <a:r>
              <a:rPr lang="en-GB" sz="2800" dirty="0" smtClean="0"/>
              <a:t>a full set of recently published titles </a:t>
            </a:r>
          </a:p>
          <a:p>
            <a:pPr marL="285750" indent="-285750">
              <a:buFont typeface="Arial" panose="020B0604020202020204" pitchFamily="34" charset="0"/>
              <a:buChar char="•"/>
            </a:pPr>
            <a:r>
              <a:rPr lang="en-GB" sz="2800" dirty="0" smtClean="0"/>
              <a:t>stickers and certificates to support the Reading Maps</a:t>
            </a:r>
            <a:endParaRPr lang="en-GB" sz="2800" dirty="0"/>
          </a:p>
          <a:p>
            <a:endParaRPr lang="en-GB" sz="2000" dirty="0"/>
          </a:p>
        </p:txBody>
      </p:sp>
      <p:sp>
        <p:nvSpPr>
          <p:cNvPr id="4" name="TextBox 3"/>
          <p:cNvSpPr txBox="1"/>
          <p:nvPr/>
        </p:nvSpPr>
        <p:spPr>
          <a:xfrm>
            <a:off x="6954982" y="109037"/>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114495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436" y="801764"/>
            <a:ext cx="9789473" cy="694527"/>
          </a:xfrm>
        </p:spPr>
        <p:txBody>
          <a:bodyPr/>
          <a:lstStyle/>
          <a:p>
            <a:r>
              <a:rPr lang="en-GB" dirty="0" smtClean="0"/>
              <a:t>What Reading Road Maps are available</a:t>
            </a:r>
            <a:endParaRPr lang="en-GB" dirty="0"/>
          </a:p>
        </p:txBody>
      </p:sp>
      <p:sp>
        <p:nvSpPr>
          <p:cNvPr id="3" name="TextBox 2"/>
          <p:cNvSpPr txBox="1"/>
          <p:nvPr/>
        </p:nvSpPr>
        <p:spPr>
          <a:xfrm>
            <a:off x="1601972" y="1847274"/>
            <a:ext cx="9042400" cy="532453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Adventure Reading Map for years 1-2 (targets parents / carers and teachers reading with children – 30 picture books)</a:t>
            </a:r>
          </a:p>
          <a:p>
            <a:r>
              <a:rPr lang="en-GB" sz="2400" dirty="0" smtClean="0"/>
              <a:t>------------------------------------------------------------------------------------------</a:t>
            </a:r>
          </a:p>
          <a:p>
            <a:pPr marL="285750" indent="-285750">
              <a:buFont typeface="Arial" panose="020B0604020202020204" pitchFamily="34" charset="0"/>
              <a:buChar char="•"/>
            </a:pPr>
            <a:r>
              <a:rPr lang="en-GB" sz="2400" dirty="0" smtClean="0"/>
              <a:t>The UK Reading Road Map for year’s 3-4 or for children in year 5 / 6 with lower reading ability – 40 titles on the Map)</a:t>
            </a:r>
          </a:p>
          <a:p>
            <a:r>
              <a:rPr lang="en-GB" sz="2400" dirty="0" smtClean="0"/>
              <a:t>------------------------------------------------------------------------------------------</a:t>
            </a:r>
          </a:p>
          <a:p>
            <a:pPr marL="285750" indent="-285750">
              <a:buFont typeface="Arial" panose="020B0604020202020204" pitchFamily="34" charset="0"/>
              <a:buChar char="•"/>
            </a:pPr>
            <a:r>
              <a:rPr lang="en-GB" sz="2400" dirty="0" smtClean="0"/>
              <a:t>The (Authority) Reading Road Map for year’s 5/6 or for children in year 7/8 with lower reading ability – 60 titles on the Map)</a:t>
            </a:r>
          </a:p>
          <a:p>
            <a:r>
              <a:rPr lang="en-GB" sz="2400" dirty="0" smtClean="0"/>
              <a:t>------------------------------------------------------------------------------------------</a:t>
            </a:r>
          </a:p>
          <a:p>
            <a:pPr marL="285750" indent="-285750">
              <a:buFont typeface="Arial" panose="020B0604020202020204" pitchFamily="34" charset="0"/>
              <a:buChar char="•"/>
            </a:pPr>
            <a:r>
              <a:rPr lang="en-GB" sz="2400" dirty="0" smtClean="0"/>
              <a:t>The UK Reading Road Map for year’s 7/8 – 35 titles per Map)</a:t>
            </a:r>
          </a:p>
          <a:p>
            <a:r>
              <a:rPr lang="en-GB" sz="2400" dirty="0" smtClean="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sz="2800" dirty="0"/>
          </a:p>
        </p:txBody>
      </p:sp>
      <p:sp>
        <p:nvSpPr>
          <p:cNvPr id="4" name="TextBox 3"/>
          <p:cNvSpPr txBox="1"/>
          <p:nvPr/>
        </p:nvSpPr>
        <p:spPr>
          <a:xfrm>
            <a:off x="6834909"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2399928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299913" y="-1653963"/>
            <a:ext cx="7220519" cy="10145585"/>
          </a:xfrm>
          <a:prstGeom prst="rect">
            <a:avLst/>
          </a:prstGeom>
        </p:spPr>
      </p:pic>
    </p:spTree>
    <p:extLst>
      <p:ext uri="{BB962C8B-B14F-4D97-AF65-F5344CB8AC3E}">
        <p14:creationId xmlns:p14="http://schemas.microsoft.com/office/powerpoint/2010/main" val="408197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6633" y="1435"/>
            <a:ext cx="5122665" cy="7197881"/>
          </a:xfrm>
          <a:prstGeom prst="rect">
            <a:avLst/>
          </a:prstGeom>
        </p:spPr>
      </p:pic>
      <p:sp>
        <p:nvSpPr>
          <p:cNvPr id="3" name="TextBox 2"/>
          <p:cNvSpPr txBox="1"/>
          <p:nvPr/>
        </p:nvSpPr>
        <p:spPr>
          <a:xfrm>
            <a:off x="8779299" y="166255"/>
            <a:ext cx="3218738"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202028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the Maps delivered within schools</a:t>
            </a:r>
            <a:endParaRPr lang="en-GB" dirty="0"/>
          </a:p>
        </p:txBody>
      </p:sp>
      <p:sp>
        <p:nvSpPr>
          <p:cNvPr id="3" name="TextBox 2"/>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
        <p:nvSpPr>
          <p:cNvPr id="4" name="Rectangle 3"/>
          <p:cNvSpPr/>
          <p:nvPr/>
        </p:nvSpPr>
        <p:spPr>
          <a:xfrm>
            <a:off x="1451579" y="2127287"/>
            <a:ext cx="9964566" cy="4093428"/>
          </a:xfrm>
          <a:prstGeom prst="rect">
            <a:avLst/>
          </a:prstGeom>
        </p:spPr>
        <p:txBody>
          <a:bodyPr wrap="square">
            <a:spAutoFit/>
          </a:bodyPr>
          <a:lstStyle/>
          <a:p>
            <a:pPr marL="285750" indent="-285750">
              <a:buFont typeface="Wingdings" panose="05000000000000000000" pitchFamily="2" charset="2"/>
              <a:buChar char="q"/>
            </a:pPr>
            <a:r>
              <a:rPr lang="en-GB" sz="2000" dirty="0" smtClean="0"/>
              <a:t>Some </a:t>
            </a:r>
            <a:r>
              <a:rPr lang="en-GB" sz="2000" dirty="0"/>
              <a:t>schools run the Reading Road Maps from within the classrooms with teachers organising and checking which books have been read by their children; </a:t>
            </a:r>
            <a:endParaRPr lang="en-GB" sz="2000" dirty="0" smtClean="0"/>
          </a:p>
          <a:p>
            <a:pPr marL="285750" indent="-285750">
              <a:buFont typeface="Wingdings" panose="05000000000000000000" pitchFamily="2" charset="2"/>
              <a:buChar char="q"/>
            </a:pPr>
            <a:r>
              <a:rPr lang="en-GB" sz="2000" dirty="0" smtClean="0"/>
              <a:t>other </a:t>
            </a:r>
            <a:r>
              <a:rPr lang="en-GB" sz="2000" dirty="0"/>
              <a:t>schools set aside time and space during lunchtimes where an individual member of staff might oversee the return and issuing of new books; </a:t>
            </a:r>
            <a:endParaRPr lang="en-GB" sz="2000" dirty="0" smtClean="0"/>
          </a:p>
          <a:p>
            <a:pPr marL="285750" indent="-285750">
              <a:buFont typeface="Wingdings" panose="05000000000000000000" pitchFamily="2" charset="2"/>
              <a:buChar char="q"/>
            </a:pPr>
            <a:r>
              <a:rPr lang="en-GB" sz="2000" dirty="0" smtClean="0"/>
              <a:t>other </a:t>
            </a:r>
            <a:r>
              <a:rPr lang="en-GB" sz="2000" dirty="0"/>
              <a:t>schools use their school libraries and the librarians to manage the challenge. </a:t>
            </a:r>
            <a:endParaRPr lang="en-GB" sz="2000" dirty="0" smtClean="0"/>
          </a:p>
          <a:p>
            <a:pPr marL="285750" indent="-285750">
              <a:buFont typeface="Wingdings" panose="05000000000000000000" pitchFamily="2" charset="2"/>
              <a:buChar char="q"/>
            </a:pPr>
            <a:r>
              <a:rPr lang="en-GB" sz="2000" dirty="0" smtClean="0"/>
              <a:t>Some schools allow the children to manage the books </a:t>
            </a:r>
          </a:p>
          <a:p>
            <a:pPr marL="285750" indent="-285750">
              <a:buFont typeface="Wingdings" panose="05000000000000000000" pitchFamily="2" charset="2"/>
              <a:buChar char="q"/>
            </a:pPr>
            <a:r>
              <a:rPr lang="en-GB" sz="2000" dirty="0" smtClean="0"/>
              <a:t>Many </a:t>
            </a:r>
            <a:r>
              <a:rPr lang="en-GB" sz="2000" dirty="0"/>
              <a:t>of our teachers </a:t>
            </a:r>
            <a:r>
              <a:rPr lang="en-GB" sz="2000" dirty="0" smtClean="0"/>
              <a:t>/ librarians ask </a:t>
            </a:r>
            <a:r>
              <a:rPr lang="en-GB" sz="2000" dirty="0"/>
              <a:t>a few simple questions to confirm whether or not the children are reading the books:</a:t>
            </a:r>
          </a:p>
          <a:p>
            <a:pPr marL="742950" lvl="1" indent="-285750">
              <a:buFont typeface="Wingdings" panose="05000000000000000000" pitchFamily="2" charset="2"/>
              <a:buChar char="§"/>
            </a:pPr>
            <a:r>
              <a:rPr lang="en-GB" sz="2000" dirty="0" smtClean="0"/>
              <a:t>How </a:t>
            </a:r>
            <a:r>
              <a:rPr lang="en-GB" sz="2000" dirty="0"/>
              <a:t>would you rate this book out of 10 – what would needed to have happened for you to give it a mark of 10?</a:t>
            </a:r>
          </a:p>
          <a:p>
            <a:pPr marL="742950" lvl="1" indent="-285750">
              <a:buFont typeface="Arial" panose="020B0604020202020204" pitchFamily="34" charset="0"/>
              <a:buChar char="•"/>
            </a:pPr>
            <a:r>
              <a:rPr lang="en-GB" sz="2000" dirty="0" smtClean="0"/>
              <a:t>Who </a:t>
            </a:r>
            <a:r>
              <a:rPr lang="en-GB" sz="2000" dirty="0"/>
              <a:t>was your favourite character and why?</a:t>
            </a:r>
          </a:p>
          <a:p>
            <a:pPr marL="285750" indent="-285750">
              <a:buFont typeface="Wingdings" panose="05000000000000000000" pitchFamily="2" charset="2"/>
              <a:buChar char="q"/>
            </a:pPr>
            <a:r>
              <a:rPr lang="en-GB" sz="2000" dirty="0"/>
              <a:t>The English </a:t>
            </a:r>
            <a:r>
              <a:rPr lang="en-GB" sz="2000" dirty="0" smtClean="0"/>
              <a:t>Lead, Deputy </a:t>
            </a:r>
            <a:r>
              <a:rPr lang="en-GB" sz="2000" dirty="0"/>
              <a:t>Head Teacher </a:t>
            </a:r>
            <a:r>
              <a:rPr lang="en-GB" sz="2000" dirty="0" smtClean="0"/>
              <a:t>or Librarian normally </a:t>
            </a:r>
            <a:r>
              <a:rPr lang="en-GB" sz="2000" dirty="0"/>
              <a:t>oversee the Reading Challenge</a:t>
            </a:r>
          </a:p>
        </p:txBody>
      </p:sp>
    </p:spTree>
    <p:extLst>
      <p:ext uri="{BB962C8B-B14F-4D97-AF65-F5344CB8AC3E}">
        <p14:creationId xmlns:p14="http://schemas.microsoft.com/office/powerpoint/2010/main" val="1954515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common questions - answered</a:t>
            </a:r>
            <a:endParaRPr lang="en-GB" dirty="0"/>
          </a:p>
        </p:txBody>
      </p:sp>
      <p:sp>
        <p:nvSpPr>
          <p:cNvPr id="3" name="TextBox 2"/>
          <p:cNvSpPr txBox="1"/>
          <p:nvPr/>
        </p:nvSpPr>
        <p:spPr>
          <a:xfrm>
            <a:off x="1717964" y="2419927"/>
            <a:ext cx="8331200" cy="3693319"/>
          </a:xfrm>
          <a:prstGeom prst="rect">
            <a:avLst/>
          </a:prstGeom>
          <a:noFill/>
        </p:spPr>
        <p:txBody>
          <a:bodyPr wrap="square" rtlCol="0">
            <a:spAutoFit/>
          </a:bodyPr>
          <a:lstStyle/>
          <a:p>
            <a:r>
              <a:rPr lang="en-GB" sz="2400" dirty="0" smtClean="0"/>
              <a:t>How long does the Reading Challenge Run?</a:t>
            </a:r>
          </a:p>
          <a:p>
            <a:r>
              <a:rPr lang="en-GB" sz="2400" dirty="0" smtClean="0"/>
              <a:t>Normally from late Sept / October to June / July</a:t>
            </a:r>
          </a:p>
          <a:p>
            <a:r>
              <a:rPr lang="en-GB" sz="2400" dirty="0" smtClean="0"/>
              <a:t>This year - To support schools in re-engaging children in reading – all resources will be delivered by mid September.</a:t>
            </a:r>
          </a:p>
          <a:p>
            <a:endParaRPr lang="en-GB" sz="2400" dirty="0"/>
          </a:p>
          <a:p>
            <a:r>
              <a:rPr lang="en-GB" sz="2400" dirty="0" smtClean="0"/>
              <a:t>What happens to the books at the end of the Reading Challenge?</a:t>
            </a:r>
          </a:p>
          <a:p>
            <a:r>
              <a:rPr lang="en-GB" sz="2400" dirty="0" smtClean="0"/>
              <a:t>All books belong to the school, normally added to book areas, the library or re-used for one of the year groups if they did not participate – explanation!!</a:t>
            </a:r>
          </a:p>
          <a:p>
            <a:endParaRPr lang="en-GB" dirty="0"/>
          </a:p>
        </p:txBody>
      </p:sp>
      <p:sp>
        <p:nvSpPr>
          <p:cNvPr id="4" name="TextBox 3"/>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196486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common questions - answered</a:t>
            </a:r>
            <a:endParaRPr lang="en-GB" dirty="0"/>
          </a:p>
        </p:txBody>
      </p:sp>
      <p:sp>
        <p:nvSpPr>
          <p:cNvPr id="3" name="TextBox 2"/>
          <p:cNvSpPr txBox="1"/>
          <p:nvPr/>
        </p:nvSpPr>
        <p:spPr>
          <a:xfrm>
            <a:off x="1717964" y="2419927"/>
            <a:ext cx="8331200" cy="1846659"/>
          </a:xfrm>
          <a:prstGeom prst="rect">
            <a:avLst/>
          </a:prstGeom>
          <a:noFill/>
        </p:spPr>
        <p:txBody>
          <a:bodyPr wrap="square" rtlCol="0">
            <a:spAutoFit/>
          </a:bodyPr>
          <a:lstStyle/>
          <a:p>
            <a:r>
              <a:rPr lang="en-GB" sz="2400" dirty="0" smtClean="0"/>
              <a:t>What happens if we run out of certificates or stickers or some of the Maps get damaged?</a:t>
            </a:r>
          </a:p>
          <a:p>
            <a:r>
              <a:rPr lang="en-GB" sz="2400" dirty="0" smtClean="0"/>
              <a:t>Contact us by phone or email and we will send additional maps, stickers or certificates free of charge </a:t>
            </a:r>
          </a:p>
          <a:p>
            <a:endParaRPr lang="en-GB" dirty="0"/>
          </a:p>
        </p:txBody>
      </p:sp>
      <p:sp>
        <p:nvSpPr>
          <p:cNvPr id="4" name="TextBox 3"/>
          <p:cNvSpPr txBox="1"/>
          <p:nvPr/>
        </p:nvSpPr>
        <p:spPr>
          <a:xfrm>
            <a:off x="6844146" y="158188"/>
            <a:ext cx="4692073" cy="646331"/>
          </a:xfrm>
          <a:prstGeom prst="rect">
            <a:avLst/>
          </a:prstGeom>
          <a:noFill/>
        </p:spPr>
        <p:txBody>
          <a:bodyPr wrap="square" rtlCol="0">
            <a:spAutoFit/>
          </a:bodyPr>
          <a:lstStyle/>
          <a:p>
            <a:r>
              <a:rPr lang="en-GB" dirty="0" smtClean="0"/>
              <a:t>The UK Reading Road Map –</a:t>
            </a:r>
          </a:p>
          <a:p>
            <a:r>
              <a:rPr lang="en-GB" dirty="0" smtClean="0"/>
              <a:t>www.ukreadingroadmap.org</a:t>
            </a:r>
            <a:endParaRPr lang="en-GB" dirty="0"/>
          </a:p>
        </p:txBody>
      </p:sp>
    </p:spTree>
    <p:extLst>
      <p:ext uri="{BB962C8B-B14F-4D97-AF65-F5344CB8AC3E}">
        <p14:creationId xmlns:p14="http://schemas.microsoft.com/office/powerpoint/2010/main" val="24173389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102</TotalTime>
  <Words>1239</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Gill Sans MT</vt:lpstr>
      <vt:lpstr>Symbol</vt:lpstr>
      <vt:lpstr>Tahoma</vt:lpstr>
      <vt:lpstr>Times New Roman</vt:lpstr>
      <vt:lpstr>Wingdings</vt:lpstr>
      <vt:lpstr>Gallery</vt:lpstr>
      <vt:lpstr>The Reading Road Maps</vt:lpstr>
      <vt:lpstr>Promoting reading for Pleasure –  Aims</vt:lpstr>
      <vt:lpstr>Promoting reading for pleasure –  How</vt:lpstr>
      <vt:lpstr>What Reading Road Maps are available</vt:lpstr>
      <vt:lpstr>PowerPoint Presentation</vt:lpstr>
      <vt:lpstr>PowerPoint Presentation</vt:lpstr>
      <vt:lpstr>How are the Maps delivered within schools</vt:lpstr>
      <vt:lpstr>Some  common questions - answered</vt:lpstr>
      <vt:lpstr>Some  common questions - answered</vt:lpstr>
      <vt:lpstr>What are people saying about the Reading Road maps</vt:lpstr>
      <vt:lpstr>What are people saying about the Reading Road maps</vt:lpstr>
      <vt:lpstr>What are people saying about the Reading Road maps</vt:lpstr>
      <vt:lpstr>Price List</vt:lpstr>
      <vt:lpstr>Price List</vt:lpstr>
      <vt:lpstr>Any questions?</vt:lpstr>
    </vt:vector>
  </TitlesOfParts>
  <Company>London Borough of Islington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Reading Road Maps</dc:title>
  <dc:creator>Calcott, John</dc:creator>
  <cp:lastModifiedBy>Calcott, John</cp:lastModifiedBy>
  <cp:revision>13</cp:revision>
  <dcterms:created xsi:type="dcterms:W3CDTF">2020-08-21T22:33:46Z</dcterms:created>
  <dcterms:modified xsi:type="dcterms:W3CDTF">2020-08-24T13:30:04Z</dcterms:modified>
</cp:coreProperties>
</file>